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81" r:id="rId25"/>
    <p:sldId id="282" r:id="rId26"/>
    <p:sldId id="279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-84" y="-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BE3C1-DBE1-495D-B57B-2849774B866A}" type="datetimeFigureOut">
              <a:rPr lang="en-US" smtClean="0"/>
              <a:pPr/>
              <a:t>9/7/2021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6284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0618146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794897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614022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275045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61395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248218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79777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20617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48231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361356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96736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95927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88981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3064264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6548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18779503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https://commons.wikimedia.org/wiki/File:Kupa_spring_(Risnjak_national_park)_1.jpg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 cstate="print">
            <a:lum/>
            <a:extLst>
              <a:ext uri="{837473B0-CC2E-450A-ABE3-18F120FF3D39}">
                <a1611:picAttrSrcUrl xmlns:a1611="http://schemas.microsoft.com/office/drawing/2016/11/main" xmlns="" r:id="rId20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21" cstate="print">
            <a:alphaModFix amt="1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5952B-3B5B-4BE2-97B7-8FBA000A1638}" type="datetimeFigureOut">
              <a:rPr lang="hr-HR" smtClean="0"/>
              <a:pPr/>
              <a:t>7.9.2021.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7E685-13E5-44E7-93C7-3D8E118E7981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297195765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  <p:sldLayoutId id="2147483826" r:id="rId14"/>
    <p:sldLayoutId id="2147483827" r:id="rId15"/>
    <p:sldLayoutId id="2147483828" r:id="rId16"/>
    <p:sldLayoutId id="2147483829" r:id="rId17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ibnjak,_Zagreb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slide" Target="slide13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clouds-dark-evening-lake-414277/" TargetMode="External"/><Relationship Id="rId7" Type="http://schemas.openxmlformats.org/officeDocument/2006/relationships/slide" Target="slide1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13.png"/><Relationship Id="rId4" Type="http://schemas.openxmlformats.org/officeDocument/2006/relationships/image" Target="../media/image7.tif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" Target="slide1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hyperlink" Target="https://en.wikipedia.org/wiki/Pedestrian_bridge_(Osijek)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slide" Target="slide19.xml"/><Relationship Id="rId4" Type="http://schemas.openxmlformats.org/officeDocument/2006/relationships/image" Target="../media/image7.tiff"/><Relationship Id="rId9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game-of-thrones-ireland-trees-1690629/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slide" Target="slide3.xml"/><Relationship Id="rId4" Type="http://schemas.openxmlformats.org/officeDocument/2006/relationships/slide" Target="slide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3" Type="http://schemas.openxmlformats.org/officeDocument/2006/relationships/hyperlink" Target="http://blog.dnevnik.hr/mcind/2017/06/1632085405/zavizan-2.html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slide" Target="slide22.xml"/><Relationship Id="rId4" Type="http://schemas.openxmlformats.org/officeDocument/2006/relationships/image" Target="../media/image7.tiff"/><Relationship Id="rId9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Vinkovci" TargetMode="External"/><Relationship Id="rId7" Type="http://schemas.openxmlformats.org/officeDocument/2006/relationships/slide" Target="slide2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image" Target="../media/image23.png"/><Relationship Id="rId4" Type="http://schemas.openxmlformats.org/officeDocument/2006/relationships/image" Target="../media/image7.tif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blog.dnevnik.hr/elyca/2017/11/1632109710/maslina-je-obrana.html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slide" Target="slide7.xml"/><Relationship Id="rId4" Type="http://schemas.openxmlformats.org/officeDocument/2006/relationships/slide" Target="slide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rt.hr/221977/vrijeme-i-promet/u-rijeci-rekordna-kisa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slide" Target="slide9.xml"/><Relationship Id="rId4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7CB905F-CDE0-4EA1-B349-68479F2E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0962" y="4445286"/>
            <a:ext cx="9613859" cy="453051"/>
          </a:xfrm>
        </p:spPr>
        <p:txBody>
          <a:bodyPr anchor="b">
            <a:noAutofit/>
          </a:bodyPr>
          <a:lstStyle/>
          <a:p>
            <a:r>
              <a:rPr lang="hr-HR" sz="4000" dirty="0">
                <a:highlight>
                  <a:srgbClr val="000000"/>
                </a:highlight>
              </a:rPr>
              <a:t>Tipovi klime u Hrvatskoj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xmlns="" id="{76371D23-DFD1-4C4A-89E6-B5628F7734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00860" y="5056326"/>
            <a:ext cx="9613862" cy="622971"/>
          </a:xfrm>
        </p:spPr>
        <p:txBody>
          <a:bodyPr>
            <a:normAutofit/>
          </a:bodyPr>
          <a:lstStyle/>
          <a:p>
            <a:r>
              <a:rPr lang="hr-HR" sz="2800" dirty="0">
                <a:solidFill>
                  <a:srgbClr val="FF0000"/>
                </a:solidFill>
                <a:highlight>
                  <a:srgbClr val="000000"/>
                </a:highlight>
              </a:rPr>
              <a:t>Kviz</a:t>
            </a:r>
          </a:p>
        </p:txBody>
      </p:sp>
      <p:pic>
        <p:nvPicPr>
          <p:cNvPr id="5" name="Slika 4" descr="Slika na kojoj se prikazuje crtež&#10;&#10;Opis je automatski generiran">
            <a:extLst>
              <a:ext uri="{FF2B5EF4-FFF2-40B4-BE49-F238E27FC236}">
                <a16:creationId xmlns:a16="http://schemas.microsoft.com/office/drawing/2014/main" xmlns="" id="{A61A91D5-1723-4CF2-9F3F-DD7F4B4B60F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7876" y="291933"/>
            <a:ext cx="9613859" cy="2307324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176846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3580870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9393" y="1414676"/>
            <a:ext cx="10764452" cy="1492132"/>
          </a:xfrm>
        </p:spPr>
        <p:txBody>
          <a:bodyPr>
            <a:normAutofit/>
          </a:bodyPr>
          <a:lstStyle/>
          <a:p>
            <a:r>
              <a:rPr lang="hr-HR" dirty="0">
                <a:highlight>
                  <a:srgbClr val="000000"/>
                </a:highlight>
              </a:rPr>
              <a:t>4. Koji klimatski čimbenik najviše utječe na veću količinu padalina u ljetnim mjesecima u Zagrebu?</a:t>
            </a:r>
          </a:p>
        </p:txBody>
      </p:sp>
      <p:sp>
        <p:nvSpPr>
          <p:cNvPr id="4" name="Pravokutnik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49AB142F-39C7-40D5-899D-823ECD14D6B9}"/>
              </a:ext>
            </a:extLst>
          </p:cNvPr>
          <p:cNvSpPr/>
          <p:nvPr/>
        </p:nvSpPr>
        <p:spPr>
          <a:xfrm>
            <a:off x="1299393" y="3736537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Raspodjela kopna i mora</a:t>
            </a:r>
          </a:p>
        </p:txBody>
      </p:sp>
      <p:sp>
        <p:nvSpPr>
          <p:cNvPr id="6" name="Pravokutnik 5">
            <a:hlinkClick r:id="rId5" action="ppaction://hlinksldjump"/>
            <a:extLst>
              <a:ext uri="{FF2B5EF4-FFF2-40B4-BE49-F238E27FC236}">
                <a16:creationId xmlns:a16="http://schemas.microsoft.com/office/drawing/2014/main" xmlns="" id="{8D9C4AAA-B178-4351-8E56-DAEC5A5F2D63}"/>
              </a:ext>
            </a:extLst>
          </p:cNvPr>
          <p:cNvSpPr/>
          <p:nvPr/>
        </p:nvSpPr>
        <p:spPr>
          <a:xfrm>
            <a:off x="6681619" y="3736537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Morske struje</a:t>
            </a:r>
          </a:p>
        </p:txBody>
      </p:sp>
      <p:sp>
        <p:nvSpPr>
          <p:cNvPr id="11" name="Pravokutnik 10">
            <a:hlinkClick r:id="rId5" action="ppaction://hlinksldjump"/>
            <a:extLst>
              <a:ext uri="{FF2B5EF4-FFF2-40B4-BE49-F238E27FC236}">
                <a16:creationId xmlns:a16="http://schemas.microsoft.com/office/drawing/2014/main" xmlns="" id="{CAABFCF8-80AA-4E6A-AF0E-EDB3BFDC3C83}"/>
              </a:ext>
            </a:extLst>
          </p:cNvPr>
          <p:cNvSpPr/>
          <p:nvPr/>
        </p:nvSpPr>
        <p:spPr>
          <a:xfrm>
            <a:off x="6681619" y="5189721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Nadmorska visina</a:t>
            </a:r>
          </a:p>
        </p:txBody>
      </p:sp>
      <p:sp>
        <p:nvSpPr>
          <p:cNvPr id="9" name="Pravokutnik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AA0ADA6F-918B-4478-998F-429376032D76}"/>
              </a:ext>
            </a:extLst>
          </p:cNvPr>
          <p:cNvSpPr/>
          <p:nvPr/>
        </p:nvSpPr>
        <p:spPr>
          <a:xfrm>
            <a:off x="1299393" y="5189721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Udaljenost od ekvatora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8E9772C-DFB8-49CC-B7C0-0B75CF2801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06444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3436819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4274106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83" y="1273251"/>
            <a:ext cx="5521208" cy="1492132"/>
          </a:xfrm>
        </p:spPr>
        <p:txBody>
          <a:bodyPr>
            <a:normAutofit fontScale="90000"/>
          </a:bodyPr>
          <a:lstStyle/>
          <a:p>
            <a:r>
              <a:rPr lang="hr-HR" dirty="0"/>
              <a:t>5. Koji od navedenih gradova ima umjereno toplu vlažnu klimu s toplim ljetima?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D76AB28C-9F90-4F61-948F-7467DD7686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748F6F8D-6436-4BF8-8BA2-E8E660CF803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9375" y="1367545"/>
            <a:ext cx="5363387" cy="5074818"/>
          </a:xfrm>
          <a:prstGeom prst="rect">
            <a:avLst/>
          </a:prstGeom>
        </p:spPr>
      </p:pic>
      <p:sp>
        <p:nvSpPr>
          <p:cNvPr id="9" name="Pravokutnik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2E03D6D2-F887-4741-AD6A-F2CFA8DDE552}"/>
              </a:ext>
            </a:extLst>
          </p:cNvPr>
          <p:cNvSpPr/>
          <p:nvPr/>
        </p:nvSpPr>
        <p:spPr>
          <a:xfrm>
            <a:off x="1011910" y="2883690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Karlovac</a:t>
            </a:r>
          </a:p>
        </p:txBody>
      </p:sp>
      <p:sp>
        <p:nvSpPr>
          <p:cNvPr id="11" name="Pravokutnik 10">
            <a:hlinkClick r:id="rId7" action="ppaction://hlinksldjump"/>
            <a:extLst>
              <a:ext uri="{FF2B5EF4-FFF2-40B4-BE49-F238E27FC236}">
                <a16:creationId xmlns:a16="http://schemas.microsoft.com/office/drawing/2014/main" xmlns="" id="{CDB38500-E9A5-4999-A1D5-C45F73798D19}"/>
              </a:ext>
            </a:extLst>
          </p:cNvPr>
          <p:cNvSpPr/>
          <p:nvPr/>
        </p:nvSpPr>
        <p:spPr>
          <a:xfrm>
            <a:off x="1011910" y="4176690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Sinj</a:t>
            </a:r>
          </a:p>
        </p:txBody>
      </p:sp>
      <p:sp>
        <p:nvSpPr>
          <p:cNvPr id="14" name="Pravokutnik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1A3C45D-4111-473C-846D-1D52855D8D9D}"/>
              </a:ext>
            </a:extLst>
          </p:cNvPr>
          <p:cNvSpPr/>
          <p:nvPr/>
        </p:nvSpPr>
        <p:spPr>
          <a:xfrm>
            <a:off x="1011910" y="5469691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Vukovar</a:t>
            </a:r>
          </a:p>
        </p:txBody>
      </p:sp>
    </p:spTree>
    <p:extLst>
      <p:ext uri="{BB962C8B-B14F-4D97-AF65-F5344CB8AC3E}">
        <p14:creationId xmlns:p14="http://schemas.microsoft.com/office/powerpoint/2010/main" xmlns="" val="4203339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3141347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3174593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8676" y="1028700"/>
            <a:ext cx="8823017" cy="1492132"/>
          </a:xfrm>
        </p:spPr>
        <p:txBody>
          <a:bodyPr>
            <a:normAutofit fontScale="90000"/>
          </a:bodyPr>
          <a:lstStyle/>
          <a:p>
            <a:r>
              <a:rPr lang="hr-HR" dirty="0">
                <a:highlight>
                  <a:srgbClr val="000000"/>
                </a:highlight>
              </a:rPr>
              <a:t>6. Koji od priloženih dijagrama klimatski dijagram prikazuje podtip klime u Osijeku?</a:t>
            </a:r>
            <a:endParaRPr lang="hr-HR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56078594-D219-4D03-B4B0-FB862DBE58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  <p:pic>
        <p:nvPicPr>
          <p:cNvPr id="10" name="Slika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2BED199B-B369-4836-B2FC-B0AF5867EF9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395068" y="4047578"/>
            <a:ext cx="3401863" cy="2606728"/>
          </a:xfrm>
          <a:prstGeom prst="rect">
            <a:avLst/>
          </a:prstGeom>
        </p:spPr>
      </p:pic>
      <p:pic>
        <p:nvPicPr>
          <p:cNvPr id="12" name="Slika 11">
            <a:hlinkClick r:id="rId5" action="ppaction://hlinksldjump"/>
            <a:extLst>
              <a:ext uri="{FF2B5EF4-FFF2-40B4-BE49-F238E27FC236}">
                <a16:creationId xmlns:a16="http://schemas.microsoft.com/office/drawing/2014/main" xmlns="" id="{4CAA6358-9F79-4F67-85FA-11DDFF6D690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609531" y="4047578"/>
            <a:ext cx="3264351" cy="2606727"/>
          </a:xfrm>
          <a:prstGeom prst="rect">
            <a:avLst/>
          </a:prstGeom>
        </p:spPr>
      </p:pic>
      <p:pic>
        <p:nvPicPr>
          <p:cNvPr id="8" name="Slika 7">
            <a:hlinkClick r:id="rId8" action="ppaction://hlinksldjump"/>
            <a:extLst>
              <a:ext uri="{FF2B5EF4-FFF2-40B4-BE49-F238E27FC236}">
                <a16:creationId xmlns:a16="http://schemas.microsoft.com/office/drawing/2014/main" xmlns="" id="{8138ADA0-61D7-4BE4-9D67-478BF96F204E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6760" y="4047577"/>
            <a:ext cx="3720197" cy="260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495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2349506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4191954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5602" y="1592321"/>
            <a:ext cx="10178322" cy="1492132"/>
          </a:xfrm>
        </p:spPr>
        <p:txBody>
          <a:bodyPr>
            <a:normAutofit/>
          </a:bodyPr>
          <a:lstStyle/>
          <a:p>
            <a:r>
              <a:rPr lang="hr-HR" dirty="0">
                <a:highlight>
                  <a:srgbClr val="000000"/>
                </a:highlight>
              </a:rPr>
              <a:t>1. Hrvatska se nalazi unutar…</a:t>
            </a:r>
          </a:p>
        </p:txBody>
      </p:sp>
      <p:sp>
        <p:nvSpPr>
          <p:cNvPr id="4" name="Pravokutnik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49AB142F-39C7-40D5-899D-823ECD14D6B9}"/>
              </a:ext>
            </a:extLst>
          </p:cNvPr>
          <p:cNvSpPr/>
          <p:nvPr/>
        </p:nvSpPr>
        <p:spPr>
          <a:xfrm>
            <a:off x="1535837" y="3648074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Južnog umjerenog pojasa</a:t>
            </a:r>
          </a:p>
        </p:txBody>
      </p:sp>
      <p:sp>
        <p:nvSpPr>
          <p:cNvPr id="6" name="Pravokutnik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D9C4AAA-B178-4351-8E56-DAEC5A5F2D63}"/>
              </a:ext>
            </a:extLst>
          </p:cNvPr>
          <p:cNvSpPr/>
          <p:nvPr/>
        </p:nvSpPr>
        <p:spPr>
          <a:xfrm>
            <a:off x="7102968" y="3648074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Sjevernog hladnog pojasa</a:t>
            </a:r>
          </a:p>
        </p:txBody>
      </p:sp>
      <p:sp>
        <p:nvSpPr>
          <p:cNvPr id="11" name="Pravokutnik 10">
            <a:hlinkClick r:id="rId4" action="ppaction://hlinksldjump"/>
            <a:extLst>
              <a:ext uri="{FF2B5EF4-FFF2-40B4-BE49-F238E27FC236}">
                <a16:creationId xmlns:a16="http://schemas.microsoft.com/office/drawing/2014/main" xmlns="" id="{CAABFCF8-80AA-4E6A-AF0E-EDB3BFDC3C83}"/>
              </a:ext>
            </a:extLst>
          </p:cNvPr>
          <p:cNvSpPr/>
          <p:nvPr/>
        </p:nvSpPr>
        <p:spPr>
          <a:xfrm>
            <a:off x="7102968" y="5126095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Žarkog pojasa</a:t>
            </a:r>
          </a:p>
        </p:txBody>
      </p:sp>
      <p:sp>
        <p:nvSpPr>
          <p:cNvPr id="14" name="Pravokutnik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07258BA3-45D7-4CE8-A591-83DE9E04DC1D}"/>
              </a:ext>
            </a:extLst>
          </p:cNvPr>
          <p:cNvSpPr/>
          <p:nvPr/>
        </p:nvSpPr>
        <p:spPr>
          <a:xfrm>
            <a:off x="1535837" y="5126095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Sjevernog umjerenog pojasa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85FB82E-89D7-4963-88FB-19B27A1ECE2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991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9267" y="1483562"/>
            <a:ext cx="10659257" cy="1492132"/>
          </a:xfrm>
        </p:spPr>
        <p:txBody>
          <a:bodyPr>
            <a:normAutofit fontScale="90000"/>
          </a:bodyPr>
          <a:lstStyle/>
          <a:p>
            <a:r>
              <a:rPr lang="hr-HR" dirty="0">
                <a:highlight>
                  <a:srgbClr val="000000"/>
                </a:highlight>
              </a:rPr>
              <a:t>7. Koji od priloženih dijagrama predstavlja klimatski dijagram tipa klime </a:t>
            </a:r>
            <a:r>
              <a:rPr lang="hr-HR" dirty="0" err="1">
                <a:highlight>
                  <a:srgbClr val="000000"/>
                </a:highlight>
              </a:rPr>
              <a:t>karaterističan</a:t>
            </a:r>
            <a:r>
              <a:rPr lang="hr-HR" dirty="0">
                <a:highlight>
                  <a:srgbClr val="000000"/>
                </a:highlight>
              </a:rPr>
              <a:t> za Zavižan?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BAB03F6-23DA-4731-B77D-344E18698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  <p:pic>
        <p:nvPicPr>
          <p:cNvPr id="10" name="Slika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6CA17E-C96D-45D4-8501-31F135A1EB30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70378" y="3870664"/>
            <a:ext cx="3319302" cy="2592874"/>
          </a:xfrm>
          <a:prstGeom prst="rect">
            <a:avLst/>
          </a:prstGeom>
        </p:spPr>
      </p:pic>
      <p:pic>
        <p:nvPicPr>
          <p:cNvPr id="13" name="Slika 12">
            <a:hlinkClick r:id="rId5" action="ppaction://hlinksldjump"/>
            <a:extLst>
              <a:ext uri="{FF2B5EF4-FFF2-40B4-BE49-F238E27FC236}">
                <a16:creationId xmlns:a16="http://schemas.microsoft.com/office/drawing/2014/main" xmlns="" id="{1FBD889C-B3C4-49B0-84E3-FFC8ECAB81E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334" y="3870663"/>
            <a:ext cx="3432820" cy="2587053"/>
          </a:xfrm>
          <a:prstGeom prst="rect">
            <a:avLst/>
          </a:prstGeom>
        </p:spPr>
      </p:pic>
      <p:pic>
        <p:nvPicPr>
          <p:cNvPr id="4" name="Slika 3">
            <a:hlinkClick r:id="rId8" action="ppaction://hlinksldjump"/>
            <a:extLst>
              <a:ext uri="{FF2B5EF4-FFF2-40B4-BE49-F238E27FC236}">
                <a16:creationId xmlns:a16="http://schemas.microsoft.com/office/drawing/2014/main" xmlns="" id="{F59125A9-A9CD-4F68-BEA9-BB322C265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23175" y="3870663"/>
            <a:ext cx="2587053" cy="258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4051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3833066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154399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164" y="1186662"/>
            <a:ext cx="6225484" cy="1534130"/>
          </a:xfrm>
        </p:spPr>
        <p:txBody>
          <a:bodyPr>
            <a:normAutofit fontScale="90000"/>
          </a:bodyPr>
          <a:lstStyle/>
          <a:p>
            <a:r>
              <a:rPr lang="hr-HR" dirty="0">
                <a:highlight>
                  <a:srgbClr val="000000"/>
                </a:highlight>
              </a:rPr>
              <a:t>8. Koji od navedenih gradova ima najmanju količinu padalina tijekom godine?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BAB03F6-23DA-4731-B77D-344E186987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D6D44C0E-DE47-4E4D-AFBC-7DD0DAC015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5648" y="1631258"/>
            <a:ext cx="5253006" cy="413764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9" name="Pravokutnik 8">
            <a:hlinkClick r:id="rId6" action="ppaction://hlinksldjump"/>
            <a:extLst>
              <a:ext uri="{FF2B5EF4-FFF2-40B4-BE49-F238E27FC236}">
                <a16:creationId xmlns:a16="http://schemas.microsoft.com/office/drawing/2014/main" xmlns="" id="{529BBA92-4AA7-4033-B6A3-2B58A3E2BCE8}"/>
              </a:ext>
            </a:extLst>
          </p:cNvPr>
          <p:cNvSpPr/>
          <p:nvPr/>
        </p:nvSpPr>
        <p:spPr>
          <a:xfrm>
            <a:off x="1011910" y="2883690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Ogulin</a:t>
            </a:r>
          </a:p>
        </p:txBody>
      </p:sp>
      <p:sp>
        <p:nvSpPr>
          <p:cNvPr id="10" name="Pravokutnik 9">
            <a:hlinkClick r:id="rId6" action="ppaction://hlinksldjump"/>
            <a:extLst>
              <a:ext uri="{FF2B5EF4-FFF2-40B4-BE49-F238E27FC236}">
                <a16:creationId xmlns:a16="http://schemas.microsoft.com/office/drawing/2014/main" xmlns="" id="{CE96DDE5-87F4-48B6-8082-0F2B4FC44FCB}"/>
              </a:ext>
            </a:extLst>
          </p:cNvPr>
          <p:cNvSpPr/>
          <p:nvPr/>
        </p:nvSpPr>
        <p:spPr>
          <a:xfrm>
            <a:off x="1011910" y="4326294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Šibenik</a:t>
            </a:r>
          </a:p>
        </p:txBody>
      </p:sp>
      <p:sp>
        <p:nvSpPr>
          <p:cNvPr id="14" name="Pravokutnik 13">
            <a:hlinkClick r:id="rId7" action="ppaction://hlinksldjump"/>
            <a:extLst>
              <a:ext uri="{FF2B5EF4-FFF2-40B4-BE49-F238E27FC236}">
                <a16:creationId xmlns:a16="http://schemas.microsoft.com/office/drawing/2014/main" xmlns="" id="{789282D9-FC26-44CF-BC87-241DBDB14721}"/>
              </a:ext>
            </a:extLst>
          </p:cNvPr>
          <p:cNvSpPr/>
          <p:nvPr/>
        </p:nvSpPr>
        <p:spPr>
          <a:xfrm>
            <a:off x="1011910" y="5768899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Vinkovci</a:t>
            </a:r>
          </a:p>
        </p:txBody>
      </p:sp>
    </p:spTree>
    <p:extLst>
      <p:ext uri="{BB962C8B-B14F-4D97-AF65-F5344CB8AC3E}">
        <p14:creationId xmlns:p14="http://schemas.microsoft.com/office/powerpoint/2010/main" xmlns="" val="2307194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1227459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20811690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E5E7997-FA04-40EA-86C5-D1919F603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C54E4C8-7569-471F-BDB6-15076169C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3357" y="1063750"/>
            <a:ext cx="10178322" cy="50032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sz="6000" dirty="0"/>
              <a:t>            ČESTITAM!!!!!!</a:t>
            </a:r>
          </a:p>
        </p:txBody>
      </p:sp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2A2C0BD2-0023-4235-A3A6-EC3B7832F01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40029" y="1992339"/>
            <a:ext cx="4610100" cy="4353052"/>
          </a:xfrm>
          <a:prstGeom prst="rect">
            <a:avLst/>
          </a:prstGeom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436F83E1-C7C4-4296-B1E2-52E215E93C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7768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70645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256140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9888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021" y="1712005"/>
            <a:ext cx="10178322" cy="1515131"/>
          </a:xfrm>
        </p:spPr>
        <p:txBody>
          <a:bodyPr>
            <a:normAutofit/>
          </a:bodyPr>
          <a:lstStyle/>
          <a:p>
            <a:r>
              <a:rPr lang="hr-HR" dirty="0">
                <a:highlight>
                  <a:srgbClr val="000000"/>
                </a:highlight>
              </a:rPr>
              <a:t>2. Klimom masline nazivamo…</a:t>
            </a:r>
          </a:p>
        </p:txBody>
      </p:sp>
      <p:sp>
        <p:nvSpPr>
          <p:cNvPr id="4" name="Pravokutnik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49AB142F-39C7-40D5-899D-823ECD14D6B9}"/>
              </a:ext>
            </a:extLst>
          </p:cNvPr>
          <p:cNvSpPr/>
          <p:nvPr/>
        </p:nvSpPr>
        <p:spPr>
          <a:xfrm>
            <a:off x="1483312" y="3914775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Sredozemnu klimu s vrućim ljetom</a:t>
            </a:r>
          </a:p>
        </p:txBody>
      </p:sp>
      <p:sp>
        <p:nvSpPr>
          <p:cNvPr id="7" name="Pravokutnik 6">
            <a:hlinkClick r:id="rId5" action="ppaction://hlinksldjump"/>
            <a:extLst>
              <a:ext uri="{FF2B5EF4-FFF2-40B4-BE49-F238E27FC236}">
                <a16:creationId xmlns:a16="http://schemas.microsoft.com/office/drawing/2014/main" xmlns="" id="{C0FE8A28-724F-4DBE-9677-92B11DB34C76}"/>
              </a:ext>
            </a:extLst>
          </p:cNvPr>
          <p:cNvSpPr/>
          <p:nvPr/>
        </p:nvSpPr>
        <p:spPr>
          <a:xfrm>
            <a:off x="7102968" y="3914775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Umjereno toplu klimu s vrućim ljetom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0EEA1417-87DB-4F35-83F1-B865423AE9A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2192000" cy="1030224"/>
          </a:xfrm>
          <a:prstGeom prst="rect">
            <a:avLst/>
          </a:prstGeom>
        </p:spPr>
      </p:pic>
      <p:sp>
        <p:nvSpPr>
          <p:cNvPr id="10" name="Pravokutnik 9">
            <a:hlinkClick r:id="rId5" action="ppaction://hlinksldjump"/>
            <a:extLst>
              <a:ext uri="{FF2B5EF4-FFF2-40B4-BE49-F238E27FC236}">
                <a16:creationId xmlns:a16="http://schemas.microsoft.com/office/drawing/2014/main" xmlns="" id="{3B1E568A-DEFA-4A49-8294-626EE71DC0F3}"/>
              </a:ext>
            </a:extLst>
          </p:cNvPr>
          <p:cNvSpPr/>
          <p:nvPr/>
        </p:nvSpPr>
        <p:spPr>
          <a:xfrm>
            <a:off x="4213934" y="5337674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Umjereno toplu klimu s toplim ljetom</a:t>
            </a:r>
          </a:p>
        </p:txBody>
      </p:sp>
    </p:spTree>
    <p:extLst>
      <p:ext uri="{BB962C8B-B14F-4D97-AF65-F5344CB8AC3E}">
        <p14:creationId xmlns:p14="http://schemas.microsoft.com/office/powerpoint/2010/main" xmlns="" val="4198566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2587689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NETOČNO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265871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6C4CF7BB-EFAD-49E6-9A5A-8703D5E02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961" y="1704109"/>
            <a:ext cx="10178322" cy="1898469"/>
          </a:xfrm>
        </p:spPr>
        <p:txBody>
          <a:bodyPr>
            <a:normAutofit/>
          </a:bodyPr>
          <a:lstStyle/>
          <a:p>
            <a:r>
              <a:rPr lang="hr-HR" dirty="0">
                <a:highlight>
                  <a:srgbClr val="000000"/>
                </a:highlight>
              </a:rPr>
              <a:t>3. U kojem dijelu Hrvatske najmanje padalina ima u ljetnim mjesecima dok su zime osjetno bogatije padalinama?</a:t>
            </a:r>
          </a:p>
        </p:txBody>
      </p:sp>
      <p:sp>
        <p:nvSpPr>
          <p:cNvPr id="4" name="Pravokutnik 3">
            <a:hlinkClick r:id="rId4" action="ppaction://hlinksldjump"/>
            <a:extLst>
              <a:ext uri="{FF2B5EF4-FFF2-40B4-BE49-F238E27FC236}">
                <a16:creationId xmlns:a16="http://schemas.microsoft.com/office/drawing/2014/main" xmlns="" id="{49AB142F-39C7-40D5-899D-823ECD14D6B9}"/>
              </a:ext>
            </a:extLst>
          </p:cNvPr>
          <p:cNvSpPr/>
          <p:nvPr/>
        </p:nvSpPr>
        <p:spPr>
          <a:xfrm>
            <a:off x="1397493" y="3829050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Gorska Hrvatska</a:t>
            </a:r>
          </a:p>
        </p:txBody>
      </p:sp>
      <p:sp>
        <p:nvSpPr>
          <p:cNvPr id="6" name="Pravokutnik 5">
            <a:hlinkClick r:id="rId4" action="ppaction://hlinksldjump"/>
            <a:extLst>
              <a:ext uri="{FF2B5EF4-FFF2-40B4-BE49-F238E27FC236}">
                <a16:creationId xmlns:a16="http://schemas.microsoft.com/office/drawing/2014/main" xmlns="" id="{8D9C4AAA-B178-4351-8E56-DAEC5A5F2D63}"/>
              </a:ext>
            </a:extLst>
          </p:cNvPr>
          <p:cNvSpPr/>
          <p:nvPr/>
        </p:nvSpPr>
        <p:spPr>
          <a:xfrm>
            <a:off x="7030375" y="3829050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Panonska </a:t>
            </a:r>
            <a:r>
              <a:rPr lang="hr-HR" dirty="0"/>
              <a:t>Hrvatska</a:t>
            </a:r>
          </a:p>
        </p:txBody>
      </p:sp>
      <p:sp>
        <p:nvSpPr>
          <p:cNvPr id="9" name="Pravokutnik 8">
            <a:hlinkClick r:id="rId5" action="ppaction://hlinksldjump"/>
            <a:extLst>
              <a:ext uri="{FF2B5EF4-FFF2-40B4-BE49-F238E27FC236}">
                <a16:creationId xmlns:a16="http://schemas.microsoft.com/office/drawing/2014/main" xmlns="" id="{734BD1A8-B956-46EE-B574-07069AEB8D24}"/>
              </a:ext>
            </a:extLst>
          </p:cNvPr>
          <p:cNvSpPr/>
          <p:nvPr/>
        </p:nvSpPr>
        <p:spPr>
          <a:xfrm>
            <a:off x="4213934" y="5298640"/>
            <a:ext cx="3764132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/>
              <a:t>Primorska Hrvatska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FF0189B8-D937-4CE7-9480-B030BA314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0" r="2222"/>
          <a:stretch>
            <a:fillRect/>
          </a:stretch>
        </p:blipFill>
        <p:spPr>
          <a:xfrm>
            <a:off x="0" y="0"/>
            <a:ext cx="121920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350724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55C942DF-55D8-42D7-A94C-BF8E01AC7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4D6E7C0-1B0D-4D94-9A86-FAD73E9DE2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Pravokutnik 3">
            <a:hlinkClick r:id="rId2" action="ppaction://hlinksldjump"/>
            <a:extLst>
              <a:ext uri="{FF2B5EF4-FFF2-40B4-BE49-F238E27FC236}">
                <a16:creationId xmlns:a16="http://schemas.microsoft.com/office/drawing/2014/main" xmlns="" id="{DDE07567-CF09-4039-97BF-92B06E43084E}"/>
              </a:ext>
            </a:extLst>
          </p:cNvPr>
          <p:cNvSpPr/>
          <p:nvPr/>
        </p:nvSpPr>
        <p:spPr>
          <a:xfrm>
            <a:off x="0" y="0"/>
            <a:ext cx="11913833" cy="685800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9600" dirty="0"/>
              <a:t>TOČNO</a:t>
            </a:r>
          </a:p>
        </p:txBody>
      </p:sp>
    </p:spTree>
    <p:extLst>
      <p:ext uri="{BB962C8B-B14F-4D97-AF65-F5344CB8AC3E}">
        <p14:creationId xmlns:p14="http://schemas.microsoft.com/office/powerpoint/2010/main" xmlns="" val="1973658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2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ema2" id="{96840DBB-8F61-41B3-9C6B-468B495AA9CA}" vid="{D066D551-FCD9-4921-936A-EEFD9E8F908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Tema2</Template>
  <TotalTime>158</TotalTime>
  <Words>181</Words>
  <Application>Microsoft Office PowerPoint</Application>
  <PresentationFormat>Custom</PresentationFormat>
  <Paragraphs>47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Tema2</vt:lpstr>
      <vt:lpstr>Tipovi klime u Hrvatskoj</vt:lpstr>
      <vt:lpstr>1. Hrvatska se nalazi unutar…</vt:lpstr>
      <vt:lpstr>Slide 3</vt:lpstr>
      <vt:lpstr>Slide 4</vt:lpstr>
      <vt:lpstr>2. Klimom masline nazivamo…</vt:lpstr>
      <vt:lpstr>Slide 6</vt:lpstr>
      <vt:lpstr>Slide 7</vt:lpstr>
      <vt:lpstr>3. U kojem dijelu Hrvatske najmanje padalina ima u ljetnim mjesecima dok su zime osjetno bogatije padalinama?</vt:lpstr>
      <vt:lpstr>Slide 9</vt:lpstr>
      <vt:lpstr>Slide 10</vt:lpstr>
      <vt:lpstr>4. Koji klimatski čimbenik najviše utječe na veću količinu padalina u ljetnim mjesecima u Zagrebu?</vt:lpstr>
      <vt:lpstr>Slide 12</vt:lpstr>
      <vt:lpstr>Slide 13</vt:lpstr>
      <vt:lpstr>5. Koji od navedenih gradova ima umjereno toplu vlažnu klimu s toplim ljetima? </vt:lpstr>
      <vt:lpstr>Slide 15</vt:lpstr>
      <vt:lpstr>Slide 16</vt:lpstr>
      <vt:lpstr>6. Koji od priloženih dijagrama klimatski dijagram prikazuje podtip klime u Osijeku?</vt:lpstr>
      <vt:lpstr>Slide 18</vt:lpstr>
      <vt:lpstr>Slide 19</vt:lpstr>
      <vt:lpstr>7. Koji od priloženih dijagrama predstavlja klimatski dijagram tipa klime karaterističan za Zavižan?</vt:lpstr>
      <vt:lpstr>Slide 21</vt:lpstr>
      <vt:lpstr>Slide 22</vt:lpstr>
      <vt:lpstr>8. Koji od navedenih gradova ima najmanju količinu padalina tijekom godine?</vt:lpstr>
      <vt:lpstr>Slide 24</vt:lpstr>
      <vt:lpstr>Slide 25</vt:lpstr>
      <vt:lpstr>Slide 26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Raznolikost klime na Zemlji</dc:title>
  <dc:creator>MARKO VLADIĆ</dc:creator>
  <cp:lastModifiedBy>sbakar</cp:lastModifiedBy>
  <cp:revision>18</cp:revision>
  <dcterms:created xsi:type="dcterms:W3CDTF">2020-09-27T10:04:33Z</dcterms:created>
  <dcterms:modified xsi:type="dcterms:W3CDTF">2021-09-07T10:06:17Z</dcterms:modified>
</cp:coreProperties>
</file>